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1"/>
  </p:notesMasterIdLst>
  <p:handoutMasterIdLst>
    <p:handoutMasterId r:id="rId12"/>
  </p:handoutMasterIdLst>
  <p:sldIdLst>
    <p:sldId id="256" r:id="rId2"/>
    <p:sldId id="273" r:id="rId3"/>
    <p:sldId id="269" r:id="rId4"/>
    <p:sldId id="282" r:id="rId5"/>
    <p:sldId id="263" r:id="rId6"/>
    <p:sldId id="301" r:id="rId7"/>
    <p:sldId id="265" r:id="rId8"/>
    <p:sldId id="299" r:id="rId9"/>
    <p:sldId id="300"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5058" autoAdjust="0"/>
  </p:normalViewPr>
  <p:slideViewPr>
    <p:cSldViewPr>
      <p:cViewPr varScale="1">
        <p:scale>
          <a:sx n="81" d="100"/>
          <a:sy n="81" d="100"/>
        </p:scale>
        <p:origin x="-1038" y="-96"/>
      </p:cViewPr>
      <p:guideLst>
        <p:guide orient="horz" pos="2160"/>
        <p:guide pos="2880"/>
      </p:guideLst>
    </p:cSldViewPr>
  </p:slideViewPr>
  <p:outlineViewPr>
    <p:cViewPr>
      <p:scale>
        <a:sx n="33" d="100"/>
        <a:sy n="33" d="100"/>
      </p:scale>
      <p:origin x="48" y="877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AR"/>
          </a:p>
        </p:txBody>
      </p:sp>
      <p:sp>
        <p:nvSpPr>
          <p:cNvPr id="942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s-AR"/>
          </a:p>
        </p:txBody>
      </p:sp>
      <p:sp>
        <p:nvSpPr>
          <p:cNvPr id="942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AR"/>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57D3A9E-796C-48B7-A67D-50FA941ACE81}" type="slidenum">
              <a:rPr lang="es-AR"/>
              <a:pPr>
                <a:defRPr/>
              </a:pPr>
              <a:t>‹Nº›</a:t>
            </a:fld>
            <a:endParaRPr lang="es-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FC059F0-5791-46B1-A715-5EBBDFBA2445}"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66CD66E-E18B-4BF1-A6EF-4D21E82717B4}"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s-A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2A9A372E-C924-4F39-80F5-6FE1B5B21353}" type="slidenum">
              <a:rPr lang="en-US" smtClean="0"/>
              <a:pPr/>
              <a:t>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s-A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6C44FEC9-B61B-466E-ACAC-F94E5C720073}"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s-A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E53A3BFE-2737-4437-AD61-E0043272E825}" type="slidenum">
              <a:rPr lang="en-US" smtClean="0"/>
              <a:pPr/>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s-A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19E94406-A14E-4C04-8E9D-52ED5640D87F}" type="slidenum">
              <a:rPr lang="en-US" smtClean="0"/>
              <a:pPr/>
              <a:t>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A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8F7D1D52-EE21-42C5-918D-D561A53FCCDF}" type="slidenum">
              <a:rPr lang="en-US" smtClean="0"/>
              <a:pPr/>
              <a:t>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E9BF2974-3DB9-41FD-9B07-D2A60076D618}" type="slidenum">
              <a:rPr lang="en-US" smtClean="0"/>
              <a:pPr/>
              <a:t>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338"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433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4AFE4E-B49C-40F6-BDD8-0A46F12C6C51}"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0A0965-A2D8-450E-991B-75545C803129}"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7188" y="228600"/>
            <a:ext cx="2135187" cy="587057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301625" y="228600"/>
            <a:ext cx="6253163" cy="5870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CF2048-8818-403B-B0F0-94B084F69320}"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E5468-5BDC-4C91-A6B3-9DB7945A02C3}"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43CE60-B462-4C16-9CA3-55AEE5664B21}"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135226-1354-4C22-A1AA-BD861CDF69FE}"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7EFCB7-688C-4A64-9F6E-32E31D3FF366}"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61B30D-6D0F-4403-AE3B-E991831774F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BDE4CF-4BFD-48AB-ACE8-5A7BC2C2D6D6}"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2F4A51-4418-48C4-A014-346D2BC410C1}"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691C9D-E5E4-4023-BBB6-E3C04282A1AC}"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94D5FDD8-C0A3-4662-A56B-2D1368DEFD1D}" type="slidenum">
              <a:rPr lang="en-US"/>
              <a:pPr>
                <a:defRPr/>
              </a:pPr>
              <a:t>‹Nº›</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msat.org.ar/cate2021/J-6-La%20radioaficion%20la%20escuela%20y%20la%20educacion.doc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q=https%3A%2F%2Ftinyurl.com%2FISSLINKUP2021&amp;sa=D&amp;sntz=1&amp;usg=AFQjCNHzGCAgCjqV8pfCLWZqKV8mfCHUfg" TargetMode="External"/><Relationship Id="rId2" Type="http://schemas.openxmlformats.org/officeDocument/2006/relationships/hyperlink" Target="https://www.google.com/url?q=https%3A%2F%2Fwww.ariss.org%2Fcurrent-status-of-iss-stations.html&amp;sa=D&amp;sntz=1&amp;usg=AFQjCNGxS4cOxnrlWxZIEkO707e2rrWwfg" TargetMode="External"/><Relationship Id="rId1" Type="http://schemas.openxmlformats.org/officeDocument/2006/relationships/slideLayout" Target="../slideLayouts/slideLayout2.xml"/><Relationship Id="rId4" Type="http://schemas.openxmlformats.org/officeDocument/2006/relationships/hyperlink" Target="https://www.ariss.org/current-status-of-iss-stations.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914400" y="381000"/>
            <a:ext cx="6553200" cy="1295400"/>
          </a:xfrm>
        </p:spPr>
        <p:txBody>
          <a:bodyPr/>
          <a:lstStyle/>
          <a:p>
            <a:pPr eaLnBrk="1" hangingPunct="1">
              <a:defRPr/>
            </a:pPr>
            <a:r>
              <a:rPr lang="es-AR" sz="4800" dirty="0" err="1" smtClean="0"/>
              <a:t>Amsat</a:t>
            </a:r>
            <a:r>
              <a:rPr lang="es-AR" sz="4800" dirty="0" smtClean="0"/>
              <a:t> Argentina</a:t>
            </a:r>
          </a:p>
        </p:txBody>
      </p:sp>
      <p:sp>
        <p:nvSpPr>
          <p:cNvPr id="2051" name="Rectangle 3"/>
          <p:cNvSpPr>
            <a:spLocks noGrp="1" noRot="1" noChangeArrowheads="1"/>
          </p:cNvSpPr>
          <p:nvPr>
            <p:ph type="subTitle" idx="1"/>
          </p:nvPr>
        </p:nvSpPr>
        <p:spPr>
          <a:xfrm>
            <a:off x="0" y="1752600"/>
            <a:ext cx="9144000" cy="685800"/>
          </a:xfrm>
        </p:spPr>
        <p:txBody>
          <a:bodyPr/>
          <a:lstStyle/>
          <a:p>
            <a:pPr eaLnBrk="1" hangingPunct="1">
              <a:lnSpc>
                <a:spcPct val="80000"/>
              </a:lnSpc>
              <a:defRPr/>
            </a:pPr>
            <a:r>
              <a:rPr lang="es-MX" sz="3600" dirty="0" smtClean="0">
                <a:hlinkClick r:id="rId3"/>
              </a:rPr>
              <a:t>La radioafición la escuela y la educación</a:t>
            </a:r>
            <a:endParaRPr lang="es-AR" sz="3600" b="1" dirty="0" smtClean="0"/>
          </a:p>
        </p:txBody>
      </p:sp>
      <p:pic>
        <p:nvPicPr>
          <p:cNvPr id="2053" name="Picture 4" descr="amsa"/>
          <p:cNvPicPr>
            <a:picLocks noChangeAspect="1" noChangeArrowheads="1"/>
          </p:cNvPicPr>
          <p:nvPr/>
        </p:nvPicPr>
        <p:blipFill>
          <a:blip r:embed="rId4"/>
          <a:srcRect/>
          <a:stretch>
            <a:fillRect/>
          </a:stretch>
        </p:blipFill>
        <p:spPr bwMode="auto">
          <a:xfrm>
            <a:off x="7429500" y="228600"/>
            <a:ext cx="1295400" cy="1295400"/>
          </a:xfrm>
          <a:prstGeom prst="rect">
            <a:avLst/>
          </a:prstGeom>
          <a:noFill/>
          <a:ln w="9525">
            <a:noFill/>
            <a:miter lim="800000"/>
            <a:headEnd/>
            <a:tailEnd/>
          </a:ln>
        </p:spPr>
      </p:pic>
      <p:pic>
        <p:nvPicPr>
          <p:cNvPr id="2055" name="Picture 7" descr="STS130 ISS.jpg"/>
          <p:cNvPicPr>
            <a:picLocks noChangeAspect="1" noChangeArrowheads="1"/>
          </p:cNvPicPr>
          <p:nvPr/>
        </p:nvPicPr>
        <p:blipFill>
          <a:blip r:embed="rId5"/>
          <a:srcRect/>
          <a:stretch>
            <a:fillRect/>
          </a:stretch>
        </p:blipFill>
        <p:spPr bwMode="auto">
          <a:xfrm>
            <a:off x="4495800" y="2819400"/>
            <a:ext cx="4449010" cy="3043125"/>
          </a:xfrm>
          <a:prstGeom prst="rect">
            <a:avLst/>
          </a:prstGeom>
          <a:noFill/>
        </p:spPr>
      </p:pic>
      <p:pic>
        <p:nvPicPr>
          <p:cNvPr id="2057" name="Picture 9" descr="http://www.amsat.org.ar/BOLETINES/lonco3.jpg"/>
          <p:cNvPicPr>
            <a:picLocks noChangeAspect="1" noChangeArrowheads="1"/>
          </p:cNvPicPr>
          <p:nvPr/>
        </p:nvPicPr>
        <p:blipFill>
          <a:blip r:embed="rId6"/>
          <a:srcRect/>
          <a:stretch>
            <a:fillRect/>
          </a:stretch>
        </p:blipFill>
        <p:spPr bwMode="auto">
          <a:xfrm>
            <a:off x="228600" y="2819400"/>
            <a:ext cx="3962400" cy="3048000"/>
          </a:xfrm>
          <a:prstGeom prst="rect">
            <a:avLst/>
          </a:prstGeom>
          <a:noFill/>
        </p:spPr>
      </p:pic>
      <p:sp>
        <p:nvSpPr>
          <p:cNvPr id="10" name="9 CuadroTexto"/>
          <p:cNvSpPr txBox="1"/>
          <p:nvPr/>
        </p:nvSpPr>
        <p:spPr>
          <a:xfrm>
            <a:off x="304800" y="6096000"/>
            <a:ext cx="8686800" cy="492443"/>
          </a:xfrm>
          <a:prstGeom prst="rect">
            <a:avLst/>
          </a:prstGeom>
          <a:noFill/>
        </p:spPr>
        <p:txBody>
          <a:bodyPr wrap="square" rtlCol="0">
            <a:spAutoFit/>
          </a:bodyPr>
          <a:lstStyle/>
          <a:p>
            <a:pPr algn="ctr"/>
            <a:r>
              <a:rPr lang="es-ES" sz="2600" b="1" dirty="0" smtClean="0">
                <a:solidFill>
                  <a:srgbClr val="FFC000"/>
                </a:solidFill>
              </a:rPr>
              <a:t>Presenta Luis </a:t>
            </a:r>
            <a:r>
              <a:rPr lang="es-ES" sz="2600" b="1" dirty="0" err="1" smtClean="0">
                <a:solidFill>
                  <a:srgbClr val="FFC000"/>
                </a:solidFill>
              </a:rPr>
              <a:t>Funes</a:t>
            </a:r>
            <a:r>
              <a:rPr lang="es-ES" sz="2600" b="1" dirty="0" smtClean="0">
                <a:solidFill>
                  <a:srgbClr val="FFC000"/>
                </a:solidFill>
              </a:rPr>
              <a:t> - LU8YY - lu8yy@amsat.org.ar</a:t>
            </a:r>
            <a:endParaRPr lang="es-ES" sz="2600" b="1"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685800"/>
            <a:ext cx="9402469" cy="769441"/>
          </a:xfrm>
          <a:prstGeom prst="rect">
            <a:avLst/>
          </a:prstGeom>
          <a:noFill/>
          <a:ln w="9525">
            <a:noFill/>
            <a:miter lim="800000"/>
            <a:headEnd/>
            <a:tailEnd/>
          </a:ln>
        </p:spPr>
        <p:txBody>
          <a:bodyPr wrap="square">
            <a:spAutoFit/>
          </a:bodyPr>
          <a:lstStyle/>
          <a:p>
            <a:pPr algn="ctr"/>
            <a:r>
              <a:rPr lang="en-US" sz="4400" b="1" dirty="0" smtClean="0"/>
              <a:t>NASA ARISS y LA ISS</a:t>
            </a:r>
            <a:endParaRPr lang="en-US" sz="4400" b="1" dirty="0"/>
          </a:p>
        </p:txBody>
      </p:sp>
      <p:sp>
        <p:nvSpPr>
          <p:cNvPr id="3077" name="4 CuadroTexto"/>
          <p:cNvSpPr txBox="1">
            <a:spLocks noChangeArrowheads="1"/>
          </p:cNvSpPr>
          <p:nvPr/>
        </p:nvSpPr>
        <p:spPr bwMode="auto">
          <a:xfrm>
            <a:off x="304800" y="4800600"/>
            <a:ext cx="8610600" cy="1815882"/>
          </a:xfrm>
          <a:prstGeom prst="rect">
            <a:avLst/>
          </a:prstGeom>
          <a:noFill/>
          <a:ln w="9525">
            <a:noFill/>
            <a:miter lim="800000"/>
            <a:headEnd/>
            <a:tailEnd/>
          </a:ln>
        </p:spPr>
        <p:txBody>
          <a:bodyPr wrap="square">
            <a:spAutoFit/>
          </a:bodyPr>
          <a:lstStyle/>
          <a:p>
            <a:pPr lvl="0" algn="ctr"/>
            <a:r>
              <a:rPr lang="es-AR" sz="4000" dirty="0"/>
              <a:t>Tele Bridge (porque/para </a:t>
            </a:r>
            <a:r>
              <a:rPr lang="es-AR" sz="4000" dirty="0" smtClean="0"/>
              <a:t>que)</a:t>
            </a:r>
          </a:p>
          <a:p>
            <a:pPr lvl="0" algn="ctr"/>
            <a:r>
              <a:rPr lang="es-AR" sz="3600" b="1" dirty="0" smtClean="0"/>
              <a:t>Experiencias </a:t>
            </a:r>
            <a:r>
              <a:rPr lang="es-AR" sz="3600" b="1" dirty="0"/>
              <a:t>educativas para </a:t>
            </a:r>
            <a:endParaRPr lang="es-AR" sz="3600" b="1" dirty="0" smtClean="0"/>
          </a:p>
          <a:p>
            <a:pPr lvl="0" algn="ctr"/>
            <a:r>
              <a:rPr lang="es-AR" sz="3600" b="1" dirty="0" smtClean="0"/>
              <a:t>acercar </a:t>
            </a:r>
            <a:r>
              <a:rPr lang="es-AR" sz="3600" b="1" dirty="0"/>
              <a:t>a los chicos al </a:t>
            </a:r>
            <a:r>
              <a:rPr lang="es-AR" sz="3600" b="1" dirty="0" smtClean="0"/>
              <a:t>Espacio</a:t>
            </a:r>
            <a:endParaRPr lang="es-ES" sz="3600" b="1" dirty="0"/>
          </a:p>
        </p:txBody>
      </p:sp>
      <p:sp>
        <p:nvSpPr>
          <p:cNvPr id="3079" name="AutoShape 7" descr="TELEBRIDGE ARISS LU8YY -Acadia - Calgary - CANADA-Cetra Amsat LU.- - YouTube"/>
          <p:cNvSpPr>
            <a:spLocks noChangeAspect="1" noChangeArrowheads="1"/>
          </p:cNvSpPr>
          <p:nvPr/>
        </p:nvSpPr>
        <p:spPr bwMode="auto">
          <a:xfrm>
            <a:off x="155575" y="-822325"/>
            <a:ext cx="2286000" cy="1714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81" name="Picture 9" descr="TELEBRIDGE ARISS LU8YY -Acadia - Calgary - CANADA-Cetra Amsat LU.- - YouTube"/>
          <p:cNvPicPr>
            <a:picLocks noChangeAspect="1" noChangeArrowheads="1"/>
          </p:cNvPicPr>
          <p:nvPr/>
        </p:nvPicPr>
        <p:blipFill>
          <a:blip r:embed="rId3"/>
          <a:srcRect/>
          <a:stretch>
            <a:fillRect/>
          </a:stretch>
        </p:blipFill>
        <p:spPr bwMode="auto">
          <a:xfrm>
            <a:off x="533400" y="1752600"/>
            <a:ext cx="3657600" cy="2743201"/>
          </a:xfrm>
          <a:prstGeom prst="rect">
            <a:avLst/>
          </a:prstGeom>
          <a:noFill/>
        </p:spPr>
      </p:pic>
      <p:pic>
        <p:nvPicPr>
          <p:cNvPr id="3083" name="Picture 11" descr="Telebridge station ON4ISS in Belgium will call OR4ISS at approximately  13:11 UTC. | AMSAT-UK"/>
          <p:cNvPicPr>
            <a:picLocks noChangeAspect="1" noChangeArrowheads="1"/>
          </p:cNvPicPr>
          <p:nvPr/>
        </p:nvPicPr>
        <p:blipFill>
          <a:blip r:embed="rId4"/>
          <a:srcRect/>
          <a:stretch>
            <a:fillRect/>
          </a:stretch>
        </p:blipFill>
        <p:spPr bwMode="auto">
          <a:xfrm>
            <a:off x="4572000" y="1752600"/>
            <a:ext cx="4114800" cy="273928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31787" y="304800"/>
            <a:ext cx="8812213" cy="923330"/>
          </a:xfrm>
          <a:prstGeom prst="rect">
            <a:avLst/>
          </a:prstGeom>
          <a:noFill/>
          <a:ln w="9525">
            <a:noFill/>
            <a:miter lim="800000"/>
            <a:headEnd/>
            <a:tailEnd/>
          </a:ln>
        </p:spPr>
        <p:txBody>
          <a:bodyPr wrap="square">
            <a:spAutoFit/>
          </a:bodyPr>
          <a:lstStyle/>
          <a:p>
            <a:endParaRPr lang="es-ES" dirty="0" smtClean="0"/>
          </a:p>
          <a:p>
            <a:pPr lvl="2"/>
            <a:r>
              <a:rPr lang="es-AR" sz="3600" b="1" dirty="0" smtClean="0"/>
              <a:t>Experiencias </a:t>
            </a:r>
            <a:r>
              <a:rPr lang="es-AR" sz="3600" b="1" dirty="0"/>
              <a:t>con </a:t>
            </a:r>
            <a:r>
              <a:rPr lang="es-AR" sz="3600" b="1" dirty="0" smtClean="0"/>
              <a:t>los alumnos</a:t>
            </a:r>
            <a:endParaRPr lang="es-ES" sz="3600" b="1" dirty="0"/>
          </a:p>
        </p:txBody>
      </p:sp>
      <p:pic>
        <p:nvPicPr>
          <p:cNvPr id="4101" name="Picture 5" descr="Contacto Radioespacial Escuelas del Uruguay: 2013"/>
          <p:cNvPicPr>
            <a:picLocks noChangeAspect="1" noChangeArrowheads="1"/>
          </p:cNvPicPr>
          <p:nvPr/>
        </p:nvPicPr>
        <p:blipFill>
          <a:blip r:embed="rId3"/>
          <a:srcRect/>
          <a:stretch>
            <a:fillRect/>
          </a:stretch>
        </p:blipFill>
        <p:spPr bwMode="auto">
          <a:xfrm>
            <a:off x="685800" y="4114800"/>
            <a:ext cx="3657600" cy="2362200"/>
          </a:xfrm>
          <a:prstGeom prst="rect">
            <a:avLst/>
          </a:prstGeom>
          <a:noFill/>
        </p:spPr>
      </p:pic>
      <p:pic>
        <p:nvPicPr>
          <p:cNvPr id="4107" name="Picture 11" descr="ARISS: Amateur Radio on the ISS"/>
          <p:cNvPicPr>
            <a:picLocks noChangeAspect="1" noChangeArrowheads="1"/>
          </p:cNvPicPr>
          <p:nvPr/>
        </p:nvPicPr>
        <p:blipFill>
          <a:blip r:embed="rId4" cstate="print"/>
          <a:srcRect/>
          <a:stretch>
            <a:fillRect/>
          </a:stretch>
        </p:blipFill>
        <p:spPr bwMode="auto">
          <a:xfrm>
            <a:off x="4724400" y="4114800"/>
            <a:ext cx="3657600" cy="2419604"/>
          </a:xfrm>
          <a:prstGeom prst="rect">
            <a:avLst/>
          </a:prstGeom>
          <a:noFill/>
        </p:spPr>
      </p:pic>
      <p:pic>
        <p:nvPicPr>
          <p:cNvPr id="4109" name="Picture 13" descr="https://i2.wp.com/issfanclub.eu/wp-content/uploads/2019/04/luis_daniel2.jpg?resize=300%2C188&amp;ssl=1"/>
          <p:cNvPicPr>
            <a:picLocks noChangeAspect="1" noChangeArrowheads="1"/>
          </p:cNvPicPr>
          <p:nvPr/>
        </p:nvPicPr>
        <p:blipFill>
          <a:blip r:embed="rId5"/>
          <a:srcRect/>
          <a:stretch>
            <a:fillRect/>
          </a:stretch>
        </p:blipFill>
        <p:spPr bwMode="auto">
          <a:xfrm>
            <a:off x="4724400" y="1447800"/>
            <a:ext cx="3657600" cy="2362200"/>
          </a:xfrm>
          <a:prstGeom prst="rect">
            <a:avLst/>
          </a:prstGeom>
          <a:noFill/>
        </p:spPr>
      </p:pic>
      <p:pic>
        <p:nvPicPr>
          <p:cNvPr id="4111" name="Picture 15" descr="AMSAT Italia - Publicaciones | Facebook"/>
          <p:cNvPicPr>
            <a:picLocks noChangeAspect="1" noChangeArrowheads="1"/>
          </p:cNvPicPr>
          <p:nvPr/>
        </p:nvPicPr>
        <p:blipFill>
          <a:blip r:embed="rId6"/>
          <a:srcRect/>
          <a:stretch>
            <a:fillRect/>
          </a:stretch>
        </p:blipFill>
        <p:spPr bwMode="auto">
          <a:xfrm>
            <a:off x="685800" y="1447800"/>
            <a:ext cx="3657600" cy="2362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228600" y="0"/>
            <a:ext cx="8662988" cy="2590800"/>
          </a:xfrm>
        </p:spPr>
        <p:txBody>
          <a:bodyPr/>
          <a:lstStyle/>
          <a:p>
            <a:pPr>
              <a:lnSpc>
                <a:spcPts val="5100"/>
              </a:lnSpc>
              <a:spcAft>
                <a:spcPts val="0"/>
              </a:spcAft>
            </a:pPr>
            <a:r>
              <a:rPr lang="es-ES" sz="4000" dirty="0" smtClean="0"/>
              <a:t/>
            </a:r>
            <a:br>
              <a:rPr lang="es-ES" sz="4000" dirty="0" smtClean="0"/>
            </a:br>
            <a:r>
              <a:rPr lang="es-AR" sz="8000" b="1" dirty="0" smtClean="0"/>
              <a:t>CETRA</a:t>
            </a:r>
            <a:r>
              <a:rPr lang="es-AR" sz="6000" b="1" dirty="0" smtClean="0"/>
              <a:t/>
            </a:r>
            <a:br>
              <a:rPr lang="es-AR" sz="6000" b="1" dirty="0" smtClean="0"/>
            </a:br>
            <a:r>
              <a:rPr lang="es-AR" sz="5400" b="1" dirty="0" smtClean="0"/>
              <a:t>C</a:t>
            </a:r>
            <a:r>
              <a:rPr lang="es-AR" sz="3600" b="1" dirty="0" smtClean="0"/>
              <a:t>iencia </a:t>
            </a:r>
            <a:r>
              <a:rPr lang="es-AR" sz="5400" b="1" dirty="0" smtClean="0"/>
              <a:t>E</a:t>
            </a:r>
            <a:r>
              <a:rPr lang="es-AR" sz="3600" b="1" dirty="0" smtClean="0"/>
              <a:t>ducación </a:t>
            </a:r>
            <a:r>
              <a:rPr lang="es-AR" sz="3600" b="1" dirty="0" err="1" smtClean="0"/>
              <a:t>y</a:t>
            </a:r>
            <a:r>
              <a:rPr lang="es-AR" sz="5400" b="1" dirty="0" err="1" smtClean="0"/>
              <a:t>T</a:t>
            </a:r>
            <a:r>
              <a:rPr lang="es-AR" sz="3600" b="1" dirty="0" err="1" smtClean="0"/>
              <a:t>ecnología</a:t>
            </a:r>
            <a:r>
              <a:rPr lang="es-AR" sz="3600" b="1" dirty="0" smtClean="0"/>
              <a:t/>
            </a:r>
            <a:br>
              <a:rPr lang="es-AR" sz="3600" b="1" dirty="0" smtClean="0"/>
            </a:br>
            <a:r>
              <a:rPr lang="es-AR" sz="4000" b="1" dirty="0" smtClean="0"/>
              <a:t>unidas por la </a:t>
            </a:r>
            <a:r>
              <a:rPr lang="es-AR" sz="5400" b="1" dirty="0" smtClean="0"/>
              <a:t>R</a:t>
            </a:r>
            <a:r>
              <a:rPr lang="es-AR" sz="4000" b="1" dirty="0" smtClean="0"/>
              <a:t>adio </a:t>
            </a:r>
            <a:r>
              <a:rPr lang="es-AR" sz="5400" b="1" dirty="0" smtClean="0"/>
              <a:t>A</a:t>
            </a:r>
            <a:r>
              <a:rPr lang="es-AR" sz="4000" b="1" dirty="0" smtClean="0"/>
              <a:t>fición</a:t>
            </a:r>
            <a:endParaRPr lang="es-ES" sz="4000" b="1" dirty="0"/>
          </a:p>
        </p:txBody>
      </p:sp>
      <p:pic>
        <p:nvPicPr>
          <p:cNvPr id="5125" name="Picture 5" descr="http://www.amsat.org.ar/BOLETINES/cetra.gif"/>
          <p:cNvPicPr>
            <a:picLocks noChangeAspect="1" noChangeArrowheads="1"/>
          </p:cNvPicPr>
          <p:nvPr/>
        </p:nvPicPr>
        <p:blipFill>
          <a:blip r:embed="rId3"/>
          <a:srcRect/>
          <a:stretch>
            <a:fillRect/>
          </a:stretch>
        </p:blipFill>
        <p:spPr bwMode="auto">
          <a:xfrm>
            <a:off x="228600" y="2895600"/>
            <a:ext cx="2905929" cy="1295400"/>
          </a:xfrm>
          <a:prstGeom prst="rect">
            <a:avLst/>
          </a:prstGeom>
          <a:noFill/>
        </p:spPr>
      </p:pic>
      <p:pic>
        <p:nvPicPr>
          <p:cNvPr id="5127" name="Picture 7" descr="http://www.amsat.org.ar/BOLETINES/laradioylosninos.gif"/>
          <p:cNvPicPr>
            <a:picLocks noChangeAspect="1" noChangeArrowheads="1"/>
          </p:cNvPicPr>
          <p:nvPr/>
        </p:nvPicPr>
        <p:blipFill>
          <a:blip r:embed="rId4"/>
          <a:srcRect/>
          <a:stretch>
            <a:fillRect/>
          </a:stretch>
        </p:blipFill>
        <p:spPr bwMode="auto">
          <a:xfrm>
            <a:off x="3429000" y="2667000"/>
            <a:ext cx="2208350" cy="1496898"/>
          </a:xfrm>
          <a:prstGeom prst="rect">
            <a:avLst/>
          </a:prstGeom>
          <a:noFill/>
        </p:spPr>
      </p:pic>
      <p:pic>
        <p:nvPicPr>
          <p:cNvPr id="5129" name="Picture 9" descr="http://www.amsat.org.ar/BOLETINES/amsatlogo.gif"/>
          <p:cNvPicPr>
            <a:picLocks noChangeAspect="1" noChangeArrowheads="1"/>
          </p:cNvPicPr>
          <p:nvPr/>
        </p:nvPicPr>
        <p:blipFill>
          <a:blip r:embed="rId5"/>
          <a:srcRect/>
          <a:stretch>
            <a:fillRect/>
          </a:stretch>
        </p:blipFill>
        <p:spPr bwMode="auto">
          <a:xfrm>
            <a:off x="6019800" y="2743200"/>
            <a:ext cx="2667000" cy="1350211"/>
          </a:xfrm>
          <a:prstGeom prst="rect">
            <a:avLst/>
          </a:prstGeom>
          <a:noFill/>
        </p:spPr>
      </p:pic>
      <p:sp>
        <p:nvSpPr>
          <p:cNvPr id="8" name="7 CuadroTexto"/>
          <p:cNvSpPr txBox="1"/>
          <p:nvPr/>
        </p:nvSpPr>
        <p:spPr>
          <a:xfrm>
            <a:off x="457200" y="4419600"/>
            <a:ext cx="8153400" cy="2308324"/>
          </a:xfrm>
          <a:prstGeom prst="rect">
            <a:avLst/>
          </a:prstGeom>
          <a:noFill/>
        </p:spPr>
        <p:txBody>
          <a:bodyPr wrap="square" rtlCol="0">
            <a:spAutoFit/>
          </a:bodyPr>
          <a:lstStyle/>
          <a:p>
            <a:pPr algn="ctr"/>
            <a:r>
              <a:rPr lang="es-AR" b="1" dirty="0"/>
              <a:t>Soy Luis A. </a:t>
            </a:r>
            <a:r>
              <a:rPr lang="es-AR" b="1" dirty="0" err="1"/>
              <a:t>Funes</a:t>
            </a:r>
            <a:r>
              <a:rPr lang="es-AR" b="1" dirty="0"/>
              <a:t>:-&gt; LU8YY, Docente, comenzando a trabajar desde el día 28 de Abril del año 1972, en la Escuela Primaria N° 35 de Cajón de Almaza, a 17 Km del Pueblo de Loncopué, Lonco: Cabeza – Pué Piedra – Nombre del Cacique. Me Jubilo como Director de Escuela Albergue, en la Provincia del mismo nombre, en el año 2005. Todavía continúo haciendo docencia, en el Área de las comunicaciones espaciales. AMO…la Educación. Ya con mis 71 órbitas alrededor del Sol</a:t>
            </a:r>
            <a:r>
              <a:rPr lang="es-AR" b="1" dirty="0" smtClean="0"/>
              <a:t>. Actualmente presidente de CETRA subcomisión de AMSAT Argentina</a:t>
            </a:r>
            <a:endParaRPr lang="es-E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62000" y="304800"/>
            <a:ext cx="7481888" cy="122555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nchor="ctr"/>
          <a:lstStyle/>
          <a:p>
            <a:r>
              <a:rPr lang="es-AR" sz="3200" b="1" u="sng" dirty="0"/>
              <a:t>ARISS </a:t>
            </a:r>
            <a:r>
              <a:rPr lang="es-AR" sz="3200" b="1" u="sng" dirty="0" smtClean="0"/>
              <a:t>TELEBRIDGE </a:t>
            </a:r>
            <a:r>
              <a:rPr lang="es-AR" sz="3200" b="1" u="sng" dirty="0"/>
              <a:t>ESTACIONES </a:t>
            </a:r>
            <a:endParaRPr lang="es-ES" sz="3200" dirty="0"/>
          </a:p>
        </p:txBody>
      </p:sp>
      <p:sp>
        <p:nvSpPr>
          <p:cNvPr id="7174" name="Rectangle 6"/>
          <p:cNvSpPr>
            <a:spLocks noChangeArrowheads="1"/>
          </p:cNvSpPr>
          <p:nvPr/>
        </p:nvSpPr>
        <p:spPr bwMode="auto">
          <a:xfrm>
            <a:off x="182563" y="0"/>
            <a:ext cx="8961437" cy="158750"/>
          </a:xfrm>
          <a:prstGeom prst="rect">
            <a:avLst/>
          </a:prstGeom>
          <a:noFill/>
          <a:ln w="50800">
            <a:noFill/>
            <a:miter lim="800000"/>
            <a:headEnd/>
            <a:tailEnd/>
          </a:ln>
        </p:spPr>
        <p:txBody>
          <a:bodyPr>
            <a:spAutoFit/>
          </a:bodyPr>
          <a:lstStyle/>
          <a:p>
            <a:endParaRPr lang="es-AR"/>
          </a:p>
        </p:txBody>
      </p:sp>
      <p:sp>
        <p:nvSpPr>
          <p:cNvPr id="7177" name="Text Box 9"/>
          <p:cNvSpPr txBox="1">
            <a:spLocks noChangeArrowheads="1"/>
          </p:cNvSpPr>
          <p:nvPr/>
        </p:nvSpPr>
        <p:spPr bwMode="auto">
          <a:xfrm>
            <a:off x="1143000" y="1371600"/>
            <a:ext cx="6553200" cy="3170099"/>
          </a:xfrm>
          <a:prstGeom prst="rect">
            <a:avLst/>
          </a:prstGeom>
          <a:noFill/>
          <a:ln w="50800">
            <a:noFill/>
            <a:miter lim="800000"/>
            <a:headEnd/>
            <a:tailEnd/>
          </a:ln>
        </p:spPr>
        <p:txBody>
          <a:bodyPr wrap="square">
            <a:spAutoFit/>
          </a:bodyPr>
          <a:lstStyle/>
          <a:p>
            <a:r>
              <a:rPr lang="es-AR" sz="2000" dirty="0"/>
              <a:t>IK1SLD	</a:t>
            </a:r>
            <a:r>
              <a:rPr lang="es-AR" sz="2000" dirty="0" err="1"/>
              <a:t>Caudio</a:t>
            </a:r>
            <a:r>
              <a:rPr lang="es-AR" sz="2000" dirty="0"/>
              <a:t> </a:t>
            </a:r>
            <a:r>
              <a:rPr lang="es-AR" sz="2000" dirty="0" err="1" smtClean="0"/>
              <a:t>Ariotte</a:t>
            </a:r>
            <a:r>
              <a:rPr lang="es-AR" sz="2000" dirty="0" smtClean="0"/>
              <a:t>		Italia</a:t>
            </a:r>
            <a:endParaRPr lang="es-ES" sz="2000" dirty="0"/>
          </a:p>
          <a:p>
            <a:r>
              <a:rPr lang="es-AR" sz="2000" dirty="0"/>
              <a:t>K6DUE	 Frank </a:t>
            </a:r>
            <a:r>
              <a:rPr lang="es-AR" sz="2000" dirty="0" smtClean="0"/>
              <a:t>Bauer		Maryland</a:t>
            </a:r>
            <a:r>
              <a:rPr lang="es-AR" sz="2000" dirty="0"/>
              <a:t>, USA</a:t>
            </a:r>
            <a:endParaRPr lang="es-ES" sz="2000" dirty="0"/>
          </a:p>
          <a:p>
            <a:r>
              <a:rPr lang="es-AR" sz="2000" dirty="0"/>
              <a:t>LU1CGB   Adrián </a:t>
            </a:r>
            <a:r>
              <a:rPr lang="es-AR" sz="2000" dirty="0" smtClean="0"/>
              <a:t>G. </a:t>
            </a:r>
            <a:r>
              <a:rPr lang="es-AR" sz="2000" dirty="0"/>
              <a:t>Sinclair	Argentina</a:t>
            </a:r>
            <a:endParaRPr lang="es-ES" sz="2000" dirty="0"/>
          </a:p>
          <a:p>
            <a:r>
              <a:rPr lang="es-AR" sz="2000" dirty="0"/>
              <a:t>LU8YY	Luis </a:t>
            </a:r>
            <a:r>
              <a:rPr lang="es-AR" sz="2000" dirty="0" err="1" smtClean="0"/>
              <a:t>Funes</a:t>
            </a:r>
            <a:r>
              <a:rPr lang="es-AR" sz="2000" dirty="0" smtClean="0"/>
              <a:t>		Argentina</a:t>
            </a:r>
            <a:endParaRPr lang="es-ES" sz="2000" dirty="0"/>
          </a:p>
          <a:p>
            <a:r>
              <a:rPr lang="es-AR" sz="2000" dirty="0" smtClean="0"/>
              <a:t>VK4KHZ </a:t>
            </a:r>
            <a:r>
              <a:rPr lang="es-AR" sz="2000" dirty="0" err="1" smtClean="0"/>
              <a:t>ShaneLynd</a:t>
            </a:r>
            <a:r>
              <a:rPr lang="es-AR" sz="2000" dirty="0" smtClean="0"/>
              <a:t>		Australia</a:t>
            </a:r>
            <a:endParaRPr lang="es-ES" sz="2000" dirty="0"/>
          </a:p>
          <a:p>
            <a:r>
              <a:rPr lang="es-AR" sz="2000" dirty="0"/>
              <a:t>VK5ZAI	Tony </a:t>
            </a:r>
            <a:r>
              <a:rPr lang="es-AR" sz="2000" dirty="0" err="1" smtClean="0"/>
              <a:t>Hutchison</a:t>
            </a:r>
            <a:r>
              <a:rPr lang="es-AR" sz="2000" dirty="0" smtClean="0"/>
              <a:t>		Australia</a:t>
            </a:r>
            <a:endParaRPr lang="es-ES" sz="2000" dirty="0"/>
          </a:p>
          <a:p>
            <a:r>
              <a:rPr lang="es-AR" sz="2000" dirty="0"/>
              <a:t>VK6MJ	JM </a:t>
            </a:r>
            <a:r>
              <a:rPr lang="es-AR" sz="2000" dirty="0" err="1" smtClean="0"/>
              <a:t>Diggins</a:t>
            </a:r>
            <a:r>
              <a:rPr lang="es-AR" sz="2000" dirty="0" smtClean="0"/>
              <a:t>		Australia</a:t>
            </a:r>
            <a:endParaRPr lang="es-ES" sz="2000" dirty="0"/>
          </a:p>
          <a:p>
            <a:r>
              <a:rPr lang="es-AR" sz="2000" dirty="0" smtClean="0"/>
              <a:t>W5RRR Larry </a:t>
            </a:r>
            <a:r>
              <a:rPr lang="es-AR" sz="2000" dirty="0" err="1" smtClean="0"/>
              <a:t>Dietrich</a:t>
            </a:r>
            <a:r>
              <a:rPr lang="es-AR" sz="2000" dirty="0" smtClean="0"/>
              <a:t>		Texas</a:t>
            </a:r>
            <a:r>
              <a:rPr lang="es-AR" sz="2000" dirty="0"/>
              <a:t>, USA</a:t>
            </a:r>
            <a:endParaRPr lang="es-ES" sz="2000" dirty="0"/>
          </a:p>
          <a:p>
            <a:r>
              <a:rPr lang="es-AR" sz="2000" dirty="0"/>
              <a:t>W6SRJ	Tim </a:t>
            </a:r>
            <a:r>
              <a:rPr lang="es-AR" sz="2000" dirty="0" err="1"/>
              <a:t>Bosma</a:t>
            </a:r>
            <a:r>
              <a:rPr lang="es-AR" sz="2000" dirty="0"/>
              <a:t>		California</a:t>
            </a:r>
            <a:endParaRPr lang="es-ES" sz="2000" dirty="0"/>
          </a:p>
          <a:p>
            <a:r>
              <a:rPr lang="es-AR" sz="2000" dirty="0" smtClean="0"/>
              <a:t>WH6PN Nancy </a:t>
            </a:r>
            <a:r>
              <a:rPr lang="es-AR" sz="2000" dirty="0" err="1" smtClean="0"/>
              <a:t>Rocheleau</a:t>
            </a:r>
            <a:r>
              <a:rPr lang="es-AR" sz="2000" dirty="0" smtClean="0"/>
              <a:t>	</a:t>
            </a:r>
            <a:r>
              <a:rPr lang="es-AR" sz="2000" dirty="0" err="1" smtClean="0"/>
              <a:t>Hawaii</a:t>
            </a:r>
            <a:r>
              <a:rPr lang="es-AR" sz="2000" dirty="0"/>
              <a:t>, </a:t>
            </a:r>
            <a:r>
              <a:rPr lang="es-AR" sz="2000" dirty="0" smtClean="0"/>
              <a:t>USA</a:t>
            </a:r>
            <a:endParaRPr lang="es-ES" sz="2000" dirty="0"/>
          </a:p>
        </p:txBody>
      </p:sp>
      <p:sp>
        <p:nvSpPr>
          <p:cNvPr id="11" name="10 CuadroTexto"/>
          <p:cNvSpPr txBox="1"/>
          <p:nvPr/>
        </p:nvSpPr>
        <p:spPr>
          <a:xfrm>
            <a:off x="914400" y="4826675"/>
            <a:ext cx="7315200" cy="1754326"/>
          </a:xfrm>
          <a:prstGeom prst="rect">
            <a:avLst/>
          </a:prstGeom>
          <a:noFill/>
        </p:spPr>
        <p:txBody>
          <a:bodyPr wrap="square" rtlCol="0">
            <a:spAutoFit/>
          </a:bodyPr>
          <a:lstStyle/>
          <a:p>
            <a:r>
              <a:rPr lang="es-AR" b="1" u="sng" dirty="0" smtClean="0"/>
              <a:t>ARISS </a:t>
            </a:r>
            <a:r>
              <a:rPr lang="es-AR" b="1" u="sng" dirty="0"/>
              <a:t>MENTORES  </a:t>
            </a:r>
            <a:endParaRPr lang="es-ES" dirty="0"/>
          </a:p>
          <a:p>
            <a:r>
              <a:rPr lang="es-AR" dirty="0"/>
              <a:t>A</a:t>
            </a:r>
            <a:r>
              <a:rPr lang="es-AR" dirty="0">
                <a:sym typeface="Wingdings"/>
              </a:rPr>
              <a:t></a:t>
            </a:r>
            <a:r>
              <a:rPr lang="es-AR" dirty="0"/>
              <a:t> Un mentor de ARISS es un voluntario aficionado cuya función es </a:t>
            </a:r>
            <a:r>
              <a:rPr lang="es-AR" dirty="0" smtClean="0"/>
              <a:t>	proporcionar</a:t>
            </a:r>
            <a:r>
              <a:rPr lang="es-AR" dirty="0"/>
              <a:t>, orientación Técnica y Logística a la Escuela de </a:t>
            </a:r>
            <a:r>
              <a:rPr lang="es-AR" dirty="0" smtClean="0"/>
              <a:t>	contacto </a:t>
            </a:r>
            <a:r>
              <a:rPr lang="es-AR" dirty="0"/>
              <a:t>mientras se prepara para el evento.</a:t>
            </a:r>
            <a:endParaRPr lang="es-ES" dirty="0"/>
          </a:p>
          <a:p>
            <a:r>
              <a:rPr lang="es-AR" dirty="0"/>
              <a:t>B</a:t>
            </a:r>
            <a:r>
              <a:rPr lang="es-AR" dirty="0">
                <a:sym typeface="Wingdings"/>
              </a:rPr>
              <a:t></a:t>
            </a:r>
            <a:r>
              <a:rPr lang="es-AR" dirty="0"/>
              <a:t> La mayor parte de la actividad de tutoría se lleva a cabo por </a:t>
            </a:r>
            <a:r>
              <a:rPr lang="es-AR" dirty="0" smtClean="0"/>
              <a:t>	teléfono </a:t>
            </a:r>
            <a:r>
              <a:rPr lang="es-AR" dirty="0"/>
              <a:t>o por correo Electrónico</a:t>
            </a:r>
            <a:r>
              <a:rPr lang="es-AR" dirty="0" smtClean="0"/>
              <a:t>.-</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04800" y="228600"/>
            <a:ext cx="8534399"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pitchFamily="34" charset="0"/>
                <a:cs typeface="Arial" pitchFamily="34" charset="0"/>
              </a:rPr>
              <a:t>Upcoming</a:t>
            </a:r>
            <a:r>
              <a:rPr kumimoji="0" lang="es-ES" sz="1800" b="0" i="0" u="none" strike="noStrike" cap="none" normalizeH="0" baseline="0" dirty="0" smtClean="0">
                <a:ln>
                  <a:noFill/>
                </a:ln>
                <a:solidFill>
                  <a:schemeClr val="tx1"/>
                </a:solidFill>
                <a:effectLst/>
                <a:latin typeface="Arial" pitchFamily="34" charset="0"/>
                <a:cs typeface="Arial" pitchFamily="34" charset="0"/>
              </a:rPr>
              <a:t> ARISS </a:t>
            </a:r>
            <a:r>
              <a:rPr kumimoji="0" lang="es-ES" sz="1800" b="0" i="0" u="none" strike="noStrike" cap="none" normalizeH="0" baseline="0" dirty="0" err="1" smtClean="0">
                <a:ln>
                  <a:noFill/>
                </a:ln>
                <a:solidFill>
                  <a:schemeClr val="tx1"/>
                </a:solidFill>
                <a:effectLst/>
                <a:latin typeface="Arial" pitchFamily="34" charset="0"/>
                <a:cs typeface="Arial" pitchFamily="34" charset="0"/>
              </a:rPr>
              <a:t>Contact</a:t>
            </a:r>
            <a:r>
              <a:rPr kumimoji="0" lang="es-ES" sz="1800" b="0" i="0" u="none" strike="noStrike" cap="none" normalizeH="0" baseline="0" dirty="0" smtClean="0">
                <a:ln>
                  <a:noFill/>
                </a:ln>
                <a:solidFill>
                  <a:schemeClr val="tx1"/>
                </a:solidFill>
                <a:effectLst/>
                <a:latin typeface="Arial" pitchFamily="34" charset="0"/>
                <a:cs typeface="Arial" pitchFamily="34" charset="0"/>
              </a:rPr>
              <a:t> Schedule as of 2021-03-23 17:30 UTC</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Quick </a:t>
            </a:r>
            <a:r>
              <a:rPr kumimoji="0" lang="es-ES" sz="1800" b="0" i="0" u="none" strike="noStrike" cap="none" normalizeH="0" baseline="0" dirty="0" err="1" smtClean="0">
                <a:ln>
                  <a:noFill/>
                </a:ln>
                <a:solidFill>
                  <a:schemeClr val="tx1"/>
                </a:solidFill>
                <a:effectLst/>
                <a:latin typeface="Arial" pitchFamily="34" charset="0"/>
                <a:cs typeface="Arial" pitchFamily="34" charset="0"/>
              </a:rPr>
              <a:t>list</a:t>
            </a:r>
            <a:r>
              <a:rPr kumimoji="0" lang="es-ES" sz="1800" b="0" i="0" u="none" strike="noStrike" cap="none" normalizeH="0" baseline="0" dirty="0" smtClean="0">
                <a:ln>
                  <a:noFill/>
                </a:ln>
                <a:solidFill>
                  <a:schemeClr val="tx1"/>
                </a:solidFill>
                <a:effectLst/>
                <a:latin typeface="Arial" pitchFamily="34" charset="0"/>
                <a:cs typeface="Arial" pitchFamily="34" charset="0"/>
              </a:rPr>
              <a:t> of </a:t>
            </a:r>
            <a:r>
              <a:rPr kumimoji="0" lang="es-ES" sz="1800" b="0" i="0" u="none" strike="noStrike" cap="none" normalizeH="0" baseline="0" dirty="0" err="1" smtClean="0">
                <a:ln>
                  <a:noFill/>
                </a:ln>
                <a:solidFill>
                  <a:schemeClr val="tx1"/>
                </a:solidFill>
                <a:effectLst/>
                <a:latin typeface="Arial" pitchFamily="34" charset="0"/>
                <a:cs typeface="Arial" pitchFamily="34" charset="0"/>
              </a:rPr>
              <a:t>scheduled</a:t>
            </a:r>
            <a:r>
              <a:rPr kumimoji="0" lang="es-ES" sz="1800" b="0" i="0" u="none" strike="noStrike" cap="none" normalizeH="0" baseline="0" dirty="0" smtClean="0">
                <a:ln>
                  <a:noFill/>
                </a:ln>
                <a:solidFill>
                  <a:schemeClr val="tx1"/>
                </a:solidFill>
                <a:effectLst/>
                <a:latin typeface="Arial" pitchFamily="34" charset="0"/>
                <a:cs typeface="Arial" pitchFamily="34" charset="0"/>
              </a:rPr>
              <a:t> </a:t>
            </a:r>
            <a:r>
              <a:rPr kumimoji="0" lang="es-ES" sz="1800" b="0" i="0" u="none" strike="noStrike" cap="none" normalizeH="0" baseline="0" dirty="0" err="1" smtClean="0">
                <a:ln>
                  <a:noFill/>
                </a:ln>
                <a:solidFill>
                  <a:schemeClr val="tx1"/>
                </a:solidFill>
                <a:effectLst/>
                <a:latin typeface="Arial" pitchFamily="34" charset="0"/>
                <a:cs typeface="Arial" pitchFamily="34" charset="0"/>
              </a:rPr>
              <a:t>contacts</a:t>
            </a:r>
            <a:r>
              <a:rPr kumimoji="0" lang="es-ES" sz="1800" b="0" i="0" u="none" strike="noStrike" cap="none" normalizeH="0" baseline="0" dirty="0" smtClean="0">
                <a:ln>
                  <a:noFill/>
                </a:ln>
                <a:solidFill>
                  <a:schemeClr val="tx1"/>
                </a:solidFill>
                <a:effectLst/>
                <a:latin typeface="Arial" pitchFamily="34" charset="0"/>
                <a:cs typeface="Arial" pitchFamily="34" charset="0"/>
              </a:rPr>
              <a:t> and </a:t>
            </a:r>
            <a:r>
              <a:rPr kumimoji="0" lang="es-ES" sz="1800" b="0" i="0" u="none" strike="noStrike" cap="none" normalizeH="0" baseline="0" dirty="0" err="1" smtClean="0">
                <a:ln>
                  <a:noFill/>
                </a:ln>
                <a:solidFill>
                  <a:schemeClr val="tx1"/>
                </a:solidFill>
                <a:effectLst/>
                <a:latin typeface="Arial" pitchFamily="34" charset="0"/>
                <a:cs typeface="Arial" pitchFamily="34" charset="0"/>
              </a:rPr>
              <a:t>events</a:t>
            </a:r>
            <a:r>
              <a:rPr kumimoji="0" lang="es-ES"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 </a:t>
            </a:r>
            <a:r>
              <a:rPr kumimoji="0" lang="en-AU" sz="10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A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next contacts are probably going to be via the Kenwood TM-D710E radio located in the Service Module.  </a:t>
            </a: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You may or may not notice a difference in signal when compared to the Kenwood TM-710GA that is in the Columbus module.</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School of Information Technology &amp; Mathematical Sciences, </a:t>
            </a: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Southern Hemisphere Space Studies Program 2021, </a:t>
            </a: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Mawson Lakes, SA, Australia, </a:t>
            </a:r>
            <a:r>
              <a:rPr kumimoji="0" lang="en-AU" sz="1000" b="0" i="0" u="none" strike="noStrike" cap="none" normalizeH="0" dirty="0" err="1" smtClean="0">
                <a:ln>
                  <a:noFill/>
                </a:ln>
                <a:effectLst/>
                <a:latin typeface="Courier New" pitchFamily="49" charset="0"/>
                <a:cs typeface="Courier New" pitchFamily="49" charset="0"/>
              </a:rPr>
              <a:t>telebridge</a:t>
            </a:r>
            <a:r>
              <a:rPr kumimoji="0" lang="en-AU" sz="1000" b="0" i="0" u="none" strike="noStrike" cap="none" normalizeH="0" dirty="0" smtClean="0">
                <a:ln>
                  <a:noFill/>
                </a:ln>
                <a:effectLst/>
                <a:latin typeface="Courier New" pitchFamily="49" charset="0"/>
                <a:cs typeface="Courier New" pitchFamily="49" charset="0"/>
              </a:rPr>
              <a:t> via NA7V</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ISS </a:t>
            </a:r>
            <a:r>
              <a:rPr kumimoji="0" lang="en-AU" sz="1000" b="0" i="0" u="none" strike="noStrike" cap="none" normalizeH="0" dirty="0" err="1" smtClean="0">
                <a:ln>
                  <a:noFill/>
                </a:ln>
                <a:effectLst/>
                <a:latin typeface="Courier New" pitchFamily="49" charset="0"/>
                <a:cs typeface="Courier New" pitchFamily="49" charset="0"/>
              </a:rPr>
              <a:t>callsign</a:t>
            </a:r>
            <a:r>
              <a:rPr kumimoji="0" lang="en-AU" sz="1000" b="0" i="0" u="none" strike="noStrike" cap="none" normalizeH="0" dirty="0" smtClean="0">
                <a:ln>
                  <a:noFill/>
                </a:ln>
                <a:effectLst/>
                <a:latin typeface="Courier New" pitchFamily="49" charset="0"/>
                <a:cs typeface="Courier New" pitchFamily="49" charset="0"/>
              </a:rPr>
              <a:t> is presently scheduled to be NA1SS</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downlink frequency is presently scheduled to be 145.800 MHz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latest information on the operation mode can be found at </a:t>
            </a: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hlinkClick r:id="rId2"/>
              </a:rPr>
              <a:t>https://www.ariss.org/current-status-of-iss-stations.html</a:t>
            </a:r>
            <a:r>
              <a:rPr kumimoji="0" lang="en-AU" sz="1000" b="0" i="0" u="none" strike="noStrike" cap="none" normalizeH="0" dirty="0" smtClean="0">
                <a:ln>
                  <a:noFill/>
                </a:ln>
                <a:effectLst/>
                <a:latin typeface="Courier New" pitchFamily="49" charset="0"/>
                <a:cs typeface="Courier New" pitchFamily="49" charset="0"/>
              </a:rPr>
              <a:t>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scheduled astronaut is Mike Hopkins KF5LJG</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Contact is go for: Wed 2021-03-24 07:51:16 UTC 45 deg</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Watch for </a:t>
            </a:r>
            <a:r>
              <a:rPr kumimoji="0" lang="en-AU" sz="1000" b="0" i="0" u="none" strike="noStrike" cap="none" normalizeH="0" dirty="0" err="1" smtClean="0">
                <a:ln>
                  <a:noFill/>
                </a:ln>
                <a:effectLst/>
                <a:latin typeface="Courier New" pitchFamily="49" charset="0"/>
                <a:cs typeface="Courier New" pitchFamily="49" charset="0"/>
              </a:rPr>
              <a:t>livestream</a:t>
            </a:r>
            <a:r>
              <a:rPr kumimoji="0" lang="en-AU" sz="1000" b="0" i="0" u="none" strike="noStrike" cap="none" normalizeH="0" dirty="0" smtClean="0">
                <a:ln>
                  <a:noFill/>
                </a:ln>
                <a:effectLst/>
                <a:latin typeface="Courier New" pitchFamily="49" charset="0"/>
                <a:cs typeface="Courier New" pitchFamily="49" charset="0"/>
              </a:rPr>
              <a:t> at </a:t>
            </a:r>
            <a:r>
              <a:rPr kumimoji="0" lang="en-AU" sz="1000" b="0" i="0" u="none" strike="noStrike" cap="none" normalizeH="0" dirty="0" smtClean="0">
                <a:ln>
                  <a:noFill/>
                </a:ln>
                <a:effectLst/>
                <a:latin typeface="Courier New" pitchFamily="49" charset="0"/>
                <a:cs typeface="Courier New" pitchFamily="49" charset="0"/>
                <a:hlinkClick r:id="rId3"/>
              </a:rPr>
              <a:t>https://tinyurl.com/ISSLINKUP2021</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Republic of </a:t>
            </a:r>
            <a:r>
              <a:rPr kumimoji="0" lang="en-AU" sz="1000" b="0" i="0" u="none" strike="noStrike" cap="none" normalizeH="0" dirty="0" err="1" smtClean="0">
                <a:ln>
                  <a:noFill/>
                </a:ln>
                <a:effectLst/>
                <a:latin typeface="Courier New" pitchFamily="49" charset="0"/>
                <a:cs typeface="Courier New" pitchFamily="49" charset="0"/>
              </a:rPr>
              <a:t>Tatarstan</a:t>
            </a:r>
            <a:r>
              <a:rPr kumimoji="0" lang="en-AU" sz="1000" b="0" i="0" u="none" strike="noStrike" cap="none" normalizeH="0" dirty="0" smtClean="0">
                <a:ln>
                  <a:noFill/>
                </a:ln>
                <a:effectLst/>
                <a:latin typeface="Courier New" pitchFamily="49" charset="0"/>
                <a:cs typeface="Courier New" pitchFamily="49" charset="0"/>
              </a:rPr>
              <a:t>, Russia, direct via TBD</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ISS </a:t>
            </a:r>
            <a:r>
              <a:rPr kumimoji="0" lang="en-AU" sz="1000" b="0" i="0" u="none" strike="noStrike" cap="none" normalizeH="0" dirty="0" err="1" smtClean="0">
                <a:ln>
                  <a:noFill/>
                </a:ln>
                <a:effectLst/>
                <a:latin typeface="Courier New" pitchFamily="49" charset="0"/>
                <a:cs typeface="Courier New" pitchFamily="49" charset="0"/>
              </a:rPr>
              <a:t>callsign</a:t>
            </a:r>
            <a:r>
              <a:rPr kumimoji="0" lang="en-AU" sz="1000" b="0" i="0" u="none" strike="noStrike" cap="none" normalizeH="0" dirty="0" smtClean="0">
                <a:ln>
                  <a:noFill/>
                </a:ln>
                <a:effectLst/>
                <a:latin typeface="Courier New" pitchFamily="49" charset="0"/>
                <a:cs typeface="Courier New" pitchFamily="49" charset="0"/>
              </a:rPr>
              <a:t> is presently scheduled to be RSØISS</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downlink frequency is presently scheduled to be 145.800 MHz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Ufa, Russia, direct via TBD</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ISS </a:t>
            </a:r>
            <a:r>
              <a:rPr kumimoji="0" lang="en-AU" sz="1000" b="0" i="0" u="none" strike="noStrike" cap="none" normalizeH="0" dirty="0" err="1" smtClean="0">
                <a:ln>
                  <a:noFill/>
                </a:ln>
                <a:effectLst/>
                <a:latin typeface="Courier New" pitchFamily="49" charset="0"/>
                <a:cs typeface="Courier New" pitchFamily="49" charset="0"/>
              </a:rPr>
              <a:t>callsign</a:t>
            </a:r>
            <a:r>
              <a:rPr kumimoji="0" lang="en-AU" sz="1000" b="0" i="0" u="none" strike="noStrike" cap="none" normalizeH="0" dirty="0" smtClean="0">
                <a:ln>
                  <a:noFill/>
                </a:ln>
                <a:effectLst/>
                <a:latin typeface="Courier New" pitchFamily="49" charset="0"/>
                <a:cs typeface="Courier New" pitchFamily="49" charset="0"/>
              </a:rPr>
              <a:t> is presently scheduled to be RSØISS</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downlink frequency is presently scheduled to be 145.800 MHz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latest information on the operation mode can be found at </a:t>
            </a: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hlinkClick r:id="rId2"/>
              </a:rPr>
              <a:t>https://www.ariss.org/current-status-of-iss-stations.html</a:t>
            </a:r>
            <a:r>
              <a:rPr kumimoji="0" lang="en-AU" sz="1000" b="0" i="0" u="none" strike="noStrike" cap="none" normalizeH="0" dirty="0" smtClean="0">
                <a:ln>
                  <a:noFill/>
                </a:ln>
                <a:effectLst/>
                <a:latin typeface="Courier New" pitchFamily="49" charset="0"/>
                <a:cs typeface="Courier New" pitchFamily="49" charset="0"/>
              </a:rPr>
              <a:t>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scheduled astronaut is Sergey </a:t>
            </a:r>
            <a:r>
              <a:rPr kumimoji="0" lang="en-AU" sz="1000" b="0" i="0" u="none" strike="noStrike" cap="none" normalizeH="0" dirty="0" err="1" smtClean="0">
                <a:ln>
                  <a:noFill/>
                </a:ln>
                <a:effectLst/>
                <a:latin typeface="Courier New" pitchFamily="49" charset="0"/>
                <a:cs typeface="Courier New" pitchFamily="49" charset="0"/>
              </a:rPr>
              <a:t>Ryzhikov</a:t>
            </a:r>
            <a:r>
              <a:rPr kumimoji="0" lang="en-AU" sz="1000" b="0" i="0" u="none" strike="noStrike" cap="none" normalizeH="0" dirty="0" smtClean="0">
                <a:ln>
                  <a:noFill/>
                </a:ln>
                <a:effectLst/>
                <a:latin typeface="Courier New" pitchFamily="49" charset="0"/>
                <a:cs typeface="Courier New" pitchFamily="49" charset="0"/>
              </a:rPr>
              <a:t>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Contact is go for Mon 2021-03-29 14:40 UTC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Lipetsk, Russia, direct via TBD</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ISS </a:t>
            </a:r>
            <a:r>
              <a:rPr kumimoji="0" lang="en-AU" sz="1000" b="0" i="0" u="none" strike="noStrike" cap="none" normalizeH="0" dirty="0" err="1" smtClean="0">
                <a:ln>
                  <a:noFill/>
                </a:ln>
                <a:effectLst/>
                <a:latin typeface="Courier New" pitchFamily="49" charset="0"/>
                <a:cs typeface="Courier New" pitchFamily="49" charset="0"/>
              </a:rPr>
              <a:t>callsign</a:t>
            </a:r>
            <a:r>
              <a:rPr kumimoji="0" lang="en-AU" sz="1000" b="0" i="0" u="none" strike="noStrike" cap="none" normalizeH="0" dirty="0" smtClean="0">
                <a:ln>
                  <a:noFill/>
                </a:ln>
                <a:effectLst/>
                <a:latin typeface="Courier New" pitchFamily="49" charset="0"/>
                <a:cs typeface="Courier New" pitchFamily="49" charset="0"/>
              </a:rPr>
              <a:t> is presently scheduled to be RSØISS</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downlink frequency is presently scheduled to be 145.800 MHz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latest information on the operation mode can be found at </a:t>
            </a: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hlinkClick r:id="rId2"/>
              </a:rPr>
              <a:t>https://www.ariss.org/current-status-of-iss-stations.html</a:t>
            </a:r>
            <a:r>
              <a:rPr kumimoji="0" lang="en-AU" sz="1000" b="0" i="0" u="none" strike="noStrike" cap="none" normalizeH="0" dirty="0" smtClean="0">
                <a:ln>
                  <a:noFill/>
                </a:ln>
                <a:effectLst/>
                <a:latin typeface="Courier New" pitchFamily="49" charset="0"/>
                <a:cs typeface="Courier New" pitchFamily="49" charset="0"/>
              </a:rPr>
              <a:t>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scheduled astronaut is Sergey </a:t>
            </a:r>
            <a:r>
              <a:rPr kumimoji="0" lang="en-AU" sz="1000" b="0" i="0" u="none" strike="noStrike" cap="none" normalizeH="0" dirty="0" err="1" smtClean="0">
                <a:ln>
                  <a:noFill/>
                </a:ln>
                <a:effectLst/>
                <a:latin typeface="Courier New" pitchFamily="49" charset="0"/>
                <a:cs typeface="Courier New" pitchFamily="49" charset="0"/>
              </a:rPr>
              <a:t>Kud-Sverchkov</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Contact is go for Tue 2021-03-30 15:25 UTC</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Amur State University, Blagoveshchensk, Russia, direct via TBD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ISS </a:t>
            </a:r>
            <a:r>
              <a:rPr kumimoji="0" lang="en-AU" sz="1000" b="0" i="0" u="none" strike="noStrike" cap="none" normalizeH="0" dirty="0" err="1" smtClean="0">
                <a:ln>
                  <a:noFill/>
                </a:ln>
                <a:effectLst/>
                <a:latin typeface="Courier New" pitchFamily="49" charset="0"/>
                <a:cs typeface="Courier New" pitchFamily="49" charset="0"/>
              </a:rPr>
              <a:t>callsign</a:t>
            </a:r>
            <a:r>
              <a:rPr kumimoji="0" lang="en-AU" sz="1000" b="0" i="0" u="none" strike="noStrike" cap="none" normalizeH="0" dirty="0" smtClean="0">
                <a:ln>
                  <a:noFill/>
                </a:ln>
                <a:effectLst/>
                <a:latin typeface="Courier New" pitchFamily="49" charset="0"/>
                <a:cs typeface="Courier New" pitchFamily="49" charset="0"/>
              </a:rPr>
              <a:t> is presently scheduled to be RSØISS</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downlink frequency is presently scheduled to be 145.800 MHz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latest information on the operation mode can be found at </a:t>
            </a: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hlinkClick r:id="rId4"/>
              </a:rPr>
              <a:t>https://www.ariss.org/current-status-of-iss-stations.html</a:t>
            </a:r>
            <a:r>
              <a:rPr kumimoji="0" lang="en-AU" sz="1000" b="0" i="0" u="none" strike="noStrike" cap="none" normalizeH="0" dirty="0" smtClean="0">
                <a:ln>
                  <a:noFill/>
                </a:ln>
                <a:effectLst/>
                <a:latin typeface="Courier New" pitchFamily="49" charset="0"/>
                <a:cs typeface="Courier New" pitchFamily="49" charset="0"/>
              </a:rPr>
              <a:t> </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The scheduled astronaut is Sergey </a:t>
            </a:r>
            <a:r>
              <a:rPr kumimoji="0" lang="en-AU" sz="1000" b="0" i="0" u="none" strike="noStrike" cap="none" normalizeH="0" dirty="0" err="1" smtClean="0">
                <a:ln>
                  <a:noFill/>
                </a:ln>
                <a:effectLst/>
                <a:latin typeface="Courier New" pitchFamily="49" charset="0"/>
                <a:cs typeface="Courier New" pitchFamily="49" charset="0"/>
              </a:rPr>
              <a:t>Ryzhikov</a:t>
            </a:r>
            <a:endParaRPr kumimoji="0" lang="en-AU" sz="1000" b="0" i="0" u="none" strike="noStrike" cap="none" normalizeH="0" dirty="0" smtClean="0">
              <a:ln>
                <a:noFill/>
              </a:ln>
              <a:effectLst/>
              <a:latin typeface="Arial" pitchFamily="34" charset="0"/>
              <a:cs typeface="Arial" pitchFamily="34" charset="0"/>
            </a:endParaRPr>
          </a:p>
          <a:p>
            <a:pPr marL="0" marR="0" lvl="0" indent="0" algn="l" defTabSz="914400" rtl="0" eaLnBrk="0" fontAlgn="base" latinLnBrk="0" hangingPunct="0">
              <a:lnSpc>
                <a:spcPts val="1000"/>
              </a:lnSpc>
              <a:spcBef>
                <a:spcPct val="0"/>
              </a:spcBef>
              <a:spcAft>
                <a:spcPct val="0"/>
              </a:spcAft>
              <a:buClrTx/>
              <a:buSzTx/>
              <a:buFontTx/>
              <a:buNone/>
              <a:tabLst/>
            </a:pPr>
            <a:r>
              <a:rPr kumimoji="0" lang="en-AU" sz="1000" b="0" i="0" u="none" strike="noStrike" cap="none" normalizeH="0" dirty="0" smtClean="0">
                <a:ln>
                  <a:noFill/>
                </a:ln>
                <a:effectLst/>
                <a:latin typeface="Courier New" pitchFamily="49" charset="0"/>
                <a:cs typeface="Courier New" pitchFamily="49" charset="0"/>
              </a:rPr>
              <a:t>Contact is go for Wed 2021-03-31 08:25 UTC</a:t>
            </a:r>
            <a:endParaRPr kumimoji="0" lang="en-AU" sz="1000" b="0" i="0" u="none" strike="noStrike" cap="none" normalizeH="0" dirty="0" smtClean="0">
              <a:ln>
                <a:noFill/>
              </a:ln>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042988" y="476250"/>
            <a:ext cx="6556602" cy="814134"/>
          </a:xfrm>
          <a:prstGeom prst="rect">
            <a:avLst/>
          </a:prstGeom>
          <a:noFill/>
          <a:ln w="9525">
            <a:noFill/>
            <a:miter lim="800000"/>
            <a:headEnd/>
            <a:tailEnd/>
          </a:ln>
        </p:spPr>
        <p:txBody>
          <a:bodyPr wrap="none">
            <a:spAutoFit/>
          </a:bodyPr>
          <a:lstStyle/>
          <a:p>
            <a:pPr algn="ctr">
              <a:lnSpc>
                <a:spcPts val="2800"/>
              </a:lnSpc>
            </a:pPr>
            <a:r>
              <a:rPr lang="es-MX" sz="3200" b="1" dirty="0" smtClean="0">
                <a:solidFill>
                  <a:schemeClr val="tx2"/>
                </a:solidFill>
              </a:rPr>
              <a:t>Escuela Italiana Dante Alighieri </a:t>
            </a:r>
          </a:p>
          <a:p>
            <a:pPr algn="ctr">
              <a:lnSpc>
                <a:spcPts val="2800"/>
              </a:lnSpc>
            </a:pPr>
            <a:r>
              <a:rPr lang="es-MX" sz="3200" b="1" dirty="0" smtClean="0">
                <a:solidFill>
                  <a:schemeClr val="tx2"/>
                </a:solidFill>
              </a:rPr>
              <a:t>de la Ciudad de Neuquén Capital</a:t>
            </a:r>
            <a:endParaRPr lang="en-US" sz="3200" b="1" dirty="0">
              <a:solidFill>
                <a:schemeClr val="hlink"/>
              </a:solidFill>
            </a:endParaRPr>
          </a:p>
        </p:txBody>
      </p:sp>
      <p:sp>
        <p:nvSpPr>
          <p:cNvPr id="8212" name="AutoShape 20" descr="Dante Alighieri - Neuquén"/>
          <p:cNvSpPr>
            <a:spLocks noChangeAspect="1" noChangeArrowheads="1"/>
          </p:cNvSpPr>
          <p:nvPr/>
        </p:nvSpPr>
        <p:spPr bwMode="auto">
          <a:xfrm>
            <a:off x="155575" y="-822325"/>
            <a:ext cx="2590800" cy="1714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214" name="Picture 22" descr="Dante Alighieri - Neuquén"/>
          <p:cNvPicPr>
            <a:picLocks noChangeAspect="1" noChangeArrowheads="1"/>
          </p:cNvPicPr>
          <p:nvPr/>
        </p:nvPicPr>
        <p:blipFill>
          <a:blip r:embed="rId4"/>
          <a:srcRect/>
          <a:stretch>
            <a:fillRect/>
          </a:stretch>
        </p:blipFill>
        <p:spPr bwMode="auto">
          <a:xfrm>
            <a:off x="4724400" y="1524000"/>
            <a:ext cx="3585479" cy="2362200"/>
          </a:xfrm>
          <a:prstGeom prst="rect">
            <a:avLst/>
          </a:prstGeom>
          <a:noFill/>
        </p:spPr>
      </p:pic>
      <p:sp>
        <p:nvSpPr>
          <p:cNvPr id="8216" name="AutoShape 24" descr="Dante Alighieri - Neuquén"/>
          <p:cNvSpPr>
            <a:spLocks noChangeAspect="1" noChangeArrowheads="1"/>
          </p:cNvSpPr>
          <p:nvPr/>
        </p:nvSpPr>
        <p:spPr bwMode="auto">
          <a:xfrm>
            <a:off x="155575" y="-822325"/>
            <a:ext cx="2590800" cy="1714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218" name="Picture 26" descr="Dante Alighieri - Neuquén"/>
          <p:cNvPicPr>
            <a:picLocks noChangeAspect="1" noChangeArrowheads="1"/>
          </p:cNvPicPr>
          <p:nvPr/>
        </p:nvPicPr>
        <p:blipFill>
          <a:blip r:embed="rId5"/>
          <a:srcRect/>
          <a:stretch>
            <a:fillRect/>
          </a:stretch>
        </p:blipFill>
        <p:spPr bwMode="auto">
          <a:xfrm>
            <a:off x="457200" y="1295400"/>
            <a:ext cx="3657600" cy="2420471"/>
          </a:xfrm>
          <a:prstGeom prst="rect">
            <a:avLst/>
          </a:prstGeom>
          <a:noFill/>
        </p:spPr>
      </p:pic>
      <p:graphicFrame>
        <p:nvGraphicFramePr>
          <p:cNvPr id="8222" name="Object 30"/>
          <p:cNvGraphicFramePr>
            <a:graphicFrameLocks noChangeAspect="1"/>
          </p:cNvGraphicFramePr>
          <p:nvPr/>
        </p:nvGraphicFramePr>
        <p:xfrm>
          <a:off x="838200" y="4267200"/>
          <a:ext cx="7086600" cy="2362200"/>
        </p:xfrm>
        <a:graphic>
          <a:graphicData uri="http://schemas.openxmlformats.org/presentationml/2006/ole">
            <p:oleObj spid="_x0000_s8222" name="Objeto empaquetador del shell" showAsIcon="1" r:id="rId6" imgW="11773080" imgH="860760" progId="Package">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33400" y="3200400"/>
            <a:ext cx="7848600" cy="3505200"/>
          </a:xfrm>
        </p:spPr>
        <p:txBody>
          <a:bodyPr/>
          <a:lstStyle/>
          <a:p>
            <a:pPr eaLnBrk="1" hangingPunct="1">
              <a:defRPr/>
            </a:pPr>
            <a:r>
              <a:rPr lang="es-AR" sz="3200" dirty="0" smtClean="0"/>
              <a:t>Presentado por:</a:t>
            </a:r>
            <a:br>
              <a:rPr lang="es-AR" sz="3200" dirty="0" smtClean="0"/>
            </a:br>
            <a:r>
              <a:rPr lang="es-AR" sz="3200" dirty="0" smtClean="0"/>
              <a:t>Luis </a:t>
            </a:r>
            <a:r>
              <a:rPr lang="es-AR" sz="3200" dirty="0" err="1" smtClean="0"/>
              <a:t>Funes</a:t>
            </a:r>
            <a:r>
              <a:rPr lang="es-AR" sz="3200" dirty="0" smtClean="0"/>
              <a:t>  LU8YY</a:t>
            </a:r>
            <a:br>
              <a:rPr lang="es-AR" sz="3200" dirty="0" smtClean="0"/>
            </a:br>
            <a:r>
              <a:rPr lang="es-AR" sz="3200" dirty="0" smtClean="0"/>
              <a:t>lu8yy@amsat.org.ar</a:t>
            </a:r>
            <a:r>
              <a:rPr lang="es-AR" sz="4000" i="1" dirty="0" smtClean="0"/>
              <a:t/>
            </a:r>
            <a:br>
              <a:rPr lang="es-AR" sz="4000" i="1" dirty="0" smtClean="0"/>
            </a:br>
            <a:r>
              <a:rPr lang="es-AR" sz="4000" i="1" dirty="0" smtClean="0"/>
              <a:t/>
            </a:r>
            <a:br>
              <a:rPr lang="es-AR" sz="4000" i="1" dirty="0" smtClean="0"/>
            </a:br>
            <a:r>
              <a:rPr lang="es-AR" sz="4000" i="1" dirty="0" smtClean="0"/>
              <a:t> </a:t>
            </a:r>
            <a:r>
              <a:rPr lang="es-AR" sz="4000" dirty="0" smtClean="0"/>
              <a:t>Muchas gracias, 73 !</a:t>
            </a:r>
          </a:p>
        </p:txBody>
      </p:sp>
      <p:pic>
        <p:nvPicPr>
          <p:cNvPr id="33796" name="Picture 4" descr="amsa"/>
          <p:cNvPicPr>
            <a:picLocks noChangeAspect="1" noChangeArrowheads="1"/>
          </p:cNvPicPr>
          <p:nvPr/>
        </p:nvPicPr>
        <p:blipFill>
          <a:blip r:embed="rId3"/>
          <a:srcRect/>
          <a:stretch>
            <a:fillRect/>
          </a:stretch>
        </p:blipFill>
        <p:spPr bwMode="auto">
          <a:xfrm>
            <a:off x="3505200" y="914400"/>
            <a:ext cx="2019300" cy="2019300"/>
          </a:xfrm>
          <a:prstGeom prst="rect">
            <a:avLst/>
          </a:prstGeom>
          <a:noFill/>
          <a:ln w="9525">
            <a:noFill/>
            <a:miter lim="800000"/>
            <a:headEnd/>
            <a:tailEnd/>
          </a:ln>
        </p:spPr>
      </p:pic>
      <p:sp>
        <p:nvSpPr>
          <p:cNvPr id="71685" name="Rectangle 5"/>
          <p:cNvSpPr>
            <a:spLocks noChangeArrowheads="1"/>
          </p:cNvSpPr>
          <p:nvPr/>
        </p:nvSpPr>
        <p:spPr bwMode="auto">
          <a:xfrm>
            <a:off x="1371600" y="228600"/>
            <a:ext cx="6745288" cy="1077913"/>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s-AR" sz="3200" dirty="0">
                <a:solidFill>
                  <a:schemeClr val="tx2"/>
                </a:solidFill>
                <a:effectLst>
                  <a:outerShdw blurRad="38100" dist="38100" dir="2700000" algn="tl">
                    <a:srgbClr val="000000"/>
                  </a:outerShdw>
                </a:effectLst>
              </a:rPr>
              <a:t>Cierre de preguntas y generalidades</a:t>
            </a:r>
            <a:r>
              <a:rPr lang="en-US" sz="3200" dirty="0">
                <a:solidFill>
                  <a:schemeClr val="tx2"/>
                </a:solidFill>
                <a:effectLst>
                  <a:outerShdw blurRad="38100" dist="38100" dir="2700000" algn="tl">
                    <a:srgbClr val="000000"/>
                  </a:outerShdw>
                </a:effectLst>
              </a:rPr>
              <a:t/>
            </a:r>
            <a:br>
              <a:rPr lang="en-US" sz="3200" dirty="0">
                <a:solidFill>
                  <a:schemeClr val="tx2"/>
                </a:solidFill>
                <a:effectLst>
                  <a:outerShdw blurRad="38100" dist="38100" dir="2700000" algn="tl">
                    <a:srgbClr val="000000"/>
                  </a:outerShdw>
                </a:effectLst>
              </a:rPr>
            </a:br>
            <a:endParaRPr lang="en-US" sz="3200"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aate.org/CATE2021/assets/img/gallery/about1.png"/>
          <p:cNvPicPr>
            <a:picLocks noChangeAspect="1" noChangeArrowheads="1"/>
          </p:cNvPicPr>
          <p:nvPr/>
        </p:nvPicPr>
        <p:blipFill>
          <a:blip r:embed="rId2"/>
          <a:srcRect/>
          <a:stretch>
            <a:fillRect/>
          </a:stretch>
        </p:blipFill>
        <p:spPr bwMode="auto">
          <a:xfrm>
            <a:off x="609600" y="762000"/>
            <a:ext cx="3954455" cy="5562600"/>
          </a:xfrm>
          <a:prstGeom prst="rect">
            <a:avLst/>
          </a:prstGeom>
          <a:noFill/>
        </p:spPr>
      </p:pic>
      <p:pic>
        <p:nvPicPr>
          <p:cNvPr id="5" name="Picture 4" descr="amsa"/>
          <p:cNvPicPr>
            <a:picLocks noChangeAspect="1" noChangeArrowheads="1"/>
          </p:cNvPicPr>
          <p:nvPr/>
        </p:nvPicPr>
        <p:blipFill>
          <a:blip r:embed="rId3"/>
          <a:srcRect/>
          <a:stretch>
            <a:fillRect/>
          </a:stretch>
        </p:blipFill>
        <p:spPr bwMode="auto">
          <a:xfrm>
            <a:off x="5867400" y="533400"/>
            <a:ext cx="1600200" cy="1600200"/>
          </a:xfrm>
          <a:prstGeom prst="rect">
            <a:avLst/>
          </a:prstGeom>
          <a:noFill/>
          <a:ln w="9525">
            <a:noFill/>
            <a:miter lim="800000"/>
            <a:headEnd/>
            <a:tailEnd/>
          </a:ln>
        </p:spPr>
      </p:pic>
      <p:sp>
        <p:nvSpPr>
          <p:cNvPr id="6" name="5 CuadroTexto"/>
          <p:cNvSpPr txBox="1"/>
          <p:nvPr/>
        </p:nvSpPr>
        <p:spPr>
          <a:xfrm>
            <a:off x="4724400" y="2362200"/>
            <a:ext cx="4038600" cy="4339650"/>
          </a:xfrm>
          <a:prstGeom prst="rect">
            <a:avLst/>
          </a:prstGeom>
          <a:noFill/>
        </p:spPr>
        <p:txBody>
          <a:bodyPr wrap="square" rtlCol="0">
            <a:spAutoFit/>
          </a:bodyPr>
          <a:lstStyle/>
          <a:p>
            <a:pPr algn="ctr"/>
            <a:r>
              <a:rPr lang="es-ES" sz="2000" dirty="0" smtClean="0"/>
              <a:t>AMSAT Argentina Agradece a la</a:t>
            </a:r>
          </a:p>
          <a:p>
            <a:pPr algn="ctr"/>
            <a:endParaRPr lang="es-ES" dirty="0" smtClean="0"/>
          </a:p>
          <a:p>
            <a:pPr algn="ctr"/>
            <a:r>
              <a:rPr lang="es-ES" sz="2400" b="1" dirty="0" smtClean="0"/>
              <a:t>Asociación Argentina de Tecnología Espacial </a:t>
            </a:r>
          </a:p>
          <a:p>
            <a:pPr algn="ctr"/>
            <a:endParaRPr lang="es-ES" sz="2400" dirty="0" smtClean="0"/>
          </a:p>
          <a:p>
            <a:pPr algn="ctr"/>
            <a:r>
              <a:rPr lang="es-ES" sz="2400" dirty="0" smtClean="0"/>
              <a:t>Y a sus participantes la</a:t>
            </a:r>
          </a:p>
          <a:p>
            <a:pPr algn="ctr"/>
            <a:r>
              <a:rPr lang="es-ES" sz="2400" dirty="0" smtClean="0"/>
              <a:t>invitación y oportunidad</a:t>
            </a:r>
          </a:p>
          <a:p>
            <a:pPr algn="ctr"/>
            <a:endParaRPr lang="es-ES" sz="2400" dirty="0" smtClean="0"/>
          </a:p>
          <a:p>
            <a:pPr algn="ctr"/>
            <a:r>
              <a:rPr lang="es-ES" sz="2400" dirty="0" smtClean="0"/>
              <a:t>De participar en el 11º Congreso Argentino de</a:t>
            </a:r>
          </a:p>
          <a:p>
            <a:pPr algn="ctr"/>
            <a:r>
              <a:rPr lang="es-ES" sz="2400" dirty="0" smtClean="0"/>
              <a:t>Tecnología Espacial</a:t>
            </a:r>
          </a:p>
          <a:p>
            <a:pPr algn="ctr"/>
            <a:endParaRPr lang="es-ES" sz="2400" dirty="0"/>
          </a:p>
        </p:txBody>
      </p:sp>
    </p:spTree>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4147</TotalTime>
  <Words>228</Words>
  <Application>Microsoft Office PowerPoint</Application>
  <PresentationFormat>Presentación en pantalla (4:3)</PresentationFormat>
  <Paragraphs>90</Paragraphs>
  <Slides>9</Slides>
  <Notes>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vt:i4>
      </vt:variant>
    </vt:vector>
  </HeadingPairs>
  <TitlesOfParts>
    <vt:vector size="11" baseType="lpstr">
      <vt:lpstr>Clouds</vt:lpstr>
      <vt:lpstr>Objeto empaquetador del shell</vt:lpstr>
      <vt:lpstr>Amsat Argentina</vt:lpstr>
      <vt:lpstr>Diapositiva 2</vt:lpstr>
      <vt:lpstr>Diapositiva 3</vt:lpstr>
      <vt:lpstr> CETRA Ciencia Educación yTecnología unidas por la Radio Afición</vt:lpstr>
      <vt:lpstr>Diapositiva 5</vt:lpstr>
      <vt:lpstr>Diapositiva 6</vt:lpstr>
      <vt:lpstr>Diapositiva 7</vt:lpstr>
      <vt:lpstr>Presentado por: Luis Funes  LU8YY lu8yy@amsat.org.ar   Muchas gracias, 73 !</vt:lpstr>
      <vt:lpstr>Diapositiva 9</vt:lpstr>
    </vt:vector>
  </TitlesOfParts>
  <Company>TBC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Amsat LU</dc:title>
  <dc:creator>Adrian Sinclair</dc:creator>
  <cp:lastModifiedBy>Usuario de Windows</cp:lastModifiedBy>
  <cp:revision>93</cp:revision>
  <dcterms:created xsi:type="dcterms:W3CDTF">2012-09-25T23:01:31Z</dcterms:created>
  <dcterms:modified xsi:type="dcterms:W3CDTF">2021-03-23T19:30:31Z</dcterms:modified>
</cp:coreProperties>
</file>